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713" r:id="rId4"/>
    <p:sldMasterId id="2147483725" r:id="rId5"/>
    <p:sldMasterId id="2147483737" r:id="rId6"/>
    <p:sldMasterId id="2147483749" r:id="rId7"/>
    <p:sldMasterId id="2147483761" r:id="rId8"/>
    <p:sldMasterId id="2147483773" r:id="rId9"/>
    <p:sldMasterId id="2147483785" r:id="rId10"/>
    <p:sldMasterId id="2147483797" r:id="rId11"/>
    <p:sldMasterId id="2147483809" r:id="rId12"/>
  </p:sldMasterIdLst>
  <p:notesMasterIdLst>
    <p:notesMasterId r:id="rId38"/>
  </p:notesMasterIdLst>
  <p:sldIdLst>
    <p:sldId id="265" r:id="rId13"/>
    <p:sldId id="290" r:id="rId14"/>
    <p:sldId id="26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89" r:id="rId24"/>
    <p:sldId id="288" r:id="rId25"/>
    <p:sldId id="271" r:id="rId26"/>
    <p:sldId id="276" r:id="rId27"/>
    <p:sldId id="277" r:id="rId28"/>
    <p:sldId id="273" r:id="rId29"/>
    <p:sldId id="272" r:id="rId30"/>
    <p:sldId id="279" r:id="rId31"/>
    <p:sldId id="280" r:id="rId32"/>
    <p:sldId id="281" r:id="rId33"/>
    <p:sldId id="283" r:id="rId34"/>
    <p:sldId id="284" r:id="rId35"/>
    <p:sldId id="285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B9F20C-7D23-4D71-A460-1A20080E399D}" type="datetimeFigureOut">
              <a:rPr lang="ar-IQ" smtClean="0"/>
              <a:t>01/04/1444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AC5AAA-3CB3-4BCF-8333-159F470B7E1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693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C5AAA-3CB3-4BCF-8333-159F470B7E1E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8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C5AAA-3CB3-4BCF-8333-159F470B7E1E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685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DA7A-5C07-41C3-8874-93AD8791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FFBA-06C7-40F1-8624-69DE3345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90F5-B46D-443E-8B9E-CE01F8C0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F15D6-A941-4FCD-8FA0-A5A56FB1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CA3F-3C31-4F46-AC0A-0B55B5B3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8061-BC06-4E5F-AE70-3E4F10F3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74093-C7F3-487D-8E8F-04A1121BB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A4FE0-7B9B-4673-8132-E1F14C7D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41B0B-A889-49AB-9D85-3744C496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8610-362D-4615-ADB7-2CA237AA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45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97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999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144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00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311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54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41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8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876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47798-7FA6-474C-A29C-FFA29945D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4ACCE-4613-4ABD-B23E-F4255E193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CF7BB-E566-4663-9F1D-68D92BC4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58B6B-E92F-4492-9901-41770F7B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3FF7-410C-4D2F-BC00-710C627E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02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36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10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6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84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427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45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0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07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9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0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634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3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36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71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27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09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20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430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22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66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3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165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678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88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289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22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490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767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822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8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1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8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7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D7F1-2D2A-4FDB-B814-D16D2AB5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29AD-96D6-427C-8F18-60A8A90CD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E1AB-9E2E-4076-A77F-1E3AB81F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404F-A5B9-4C73-9620-F5BED634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7611-B8F0-4729-B972-49CB4C83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4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29A6-AF6B-49BD-813C-0DBB07A6F92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995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29A6-AF6B-49BD-813C-0DBB07A6F92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72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29A6-AF6B-49BD-813C-0DBB07A6F92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0672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29A6-AF6B-49BD-813C-0DBB07A6F92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85258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29A6-AF6B-49BD-813C-0DBB07A6F92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40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79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>
                <a:solidFill>
                  <a:prstClr val="black"/>
                </a:solidFill>
              </a:rPr>
              <a:pPr/>
              <a:t>10/26/2022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B00F-FCDD-4B02-AC43-B67610B4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59F0B-AD46-43EF-813E-B5658BCBB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85561-FC11-44B0-88E4-48691377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47F44-AF61-4DF7-BB7F-8EACFAEB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695BF-EDAF-4DF2-A48E-8A1EC36B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21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9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02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45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6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F70B-43D3-4FC8-8A6F-EAD66271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66E8E-BA99-4BB1-8A4A-E24E11F54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7199-1714-4858-B69F-70E957A2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D716-1690-4E02-8FE7-19A36608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870C-0AA6-4AE0-B5F4-A5ABE519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E0192-58ED-481E-89D4-174D822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3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08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22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38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88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84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3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49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2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D986-7F9B-44B3-A78E-9C04395D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AB530-0559-47BF-8EA4-87880F6A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DB4BD-CEED-4CE3-94C8-94DCA634E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7F874-9791-4738-97E7-E3D3613C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E85D1-A3E8-4A08-99E1-5C6577596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2F7F4-05A5-4716-A073-FCD7BD4E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8F398-A543-4A17-BA4C-B57C902D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6391D-199A-4163-8E09-CC98FECC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6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07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8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5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49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5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35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82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7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5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33D2-4659-4359-BF97-B5F1912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78EAD-730E-47D8-A8EF-2630CAE4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6CAFB-2FE9-4AE6-A024-6F765EC8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23402-5DBA-4916-8D9E-C02992DB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2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1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16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0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12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3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31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83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4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1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D7565-AD91-4A25-B986-4EF27F9B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4AFA6-15D4-42AC-8B98-C9B9BE62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254DE-ED9E-4119-A798-9C9C623A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7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74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0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8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2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6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66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4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40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848D-0642-435A-9E84-EE0E5C16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8B01-74FD-4B57-A41E-EA282EE3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C50E-8EAC-4510-97BF-431FB3F9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94DB1-36EF-4D8E-89A1-16EDA188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C8F03-92EB-4606-A3AE-B44A1527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7E0E7-CDFE-4075-B06A-EBC6C730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8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04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07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07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017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9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78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62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98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565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4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93D4-D372-4D46-B723-E4396790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B22FC-A660-474E-A22D-B6A6918B0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15BC-3987-46D4-B784-24FBD331B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09933-5226-468B-A2C5-C8ACF7D0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1EDD-A310-4FC0-BFCB-2E2C5808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CCA88-5291-422D-B096-A3F20763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37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13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32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2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3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53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5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2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88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07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6B5ED-DC2F-4EFD-A5D8-B6D9F9EF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5D2B3-7387-479E-A8E8-224161511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79F9-082E-412C-86EF-6F8A57ADD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BE7F9-AFC1-4600-A54A-2CCA282D83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F64A7-35BA-4F70-8340-BD2BF88F3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10EC-8A6F-4BBD-82DD-43C9D4A76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0D72-A351-4B2B-91BC-B7EE3C86E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6DD8-7F69-486A-BCD0-22F3E28B2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9B10DC-E2D7-457E-AC82-5FECFA186BCD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6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5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A82B50B9-BFBA-4C2D-A835-D1242BCCBE86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01/04/1444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DE3E167-DB05-4E01-B54B-64575037DD0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dmanuals.com/professional/cardiovascular-disorders/peripheral-venous-disorders/chronic-venous-insufficiency-and-postphlebitic-syndrome" TargetMode="External"/><Relationship Id="rId3" Type="http://schemas.openxmlformats.org/officeDocument/2006/relationships/hyperlink" Target="https://www.msdmanuals.com/professional/cardiovascular-disorders/heart-failure/heart-failure-hf" TargetMode="External"/><Relationship Id="rId7" Type="http://schemas.openxmlformats.org/officeDocument/2006/relationships/hyperlink" Target="https://www.msdmanuals.com/professional/cardiovascular-disorders/lymphatic-disorders/lymphede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msdmanuals.com/professional/cardiovascular-disorders/peripheral-venous-disorders/deep-venous-thrombosis-dvt" TargetMode="External"/><Relationship Id="rId5" Type="http://schemas.openxmlformats.org/officeDocument/2006/relationships/hyperlink" Target="https://www.msdmanuals.com/professional/genitourinary-disorders/chronic-kidney-disease/chronic-kidney-disease" TargetMode="External"/><Relationship Id="rId4" Type="http://schemas.openxmlformats.org/officeDocument/2006/relationships/hyperlink" Target="https://www.msdmanuals.com/professional/hepatic-and-biliary-disorders/fibrosis-and-cirrhosis/cirrhosi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2" y="347255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717632" y="1128788"/>
            <a:ext cx="95722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</a:rPr>
              <a:t>Practical- Review of system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2- Cardiovascular System (CVS)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BY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Assist </a:t>
            </a:r>
            <a:r>
              <a:rPr lang="en-US" sz="2000" b="1" dirty="0" err="1"/>
              <a:t>Lectu</a:t>
            </a:r>
            <a:r>
              <a:rPr lang="en-US" sz="2000" b="1" dirty="0"/>
              <a:t>. Ali Malik </a:t>
            </a:r>
            <a:r>
              <a:rPr lang="en-US" sz="2000" b="1" dirty="0" err="1"/>
              <a:t>Tiryag</a:t>
            </a:r>
            <a:r>
              <a:rPr lang="en-US" sz="2000" b="1" dirty="0"/>
              <a:t>, </a:t>
            </a:r>
            <a:r>
              <a:rPr lang="en-US" sz="2000" b="1" dirty="0" err="1"/>
              <a:t>Msc</a:t>
            </a:r>
            <a:r>
              <a:rPr lang="en-US" sz="2000" b="1" dirty="0"/>
              <a:t>, Adult nursing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Assist </a:t>
            </a:r>
            <a:r>
              <a:rPr lang="en-US" sz="2000" b="1" dirty="0" err="1"/>
              <a:t>Lectu</a:t>
            </a:r>
            <a:r>
              <a:rPr lang="en-US" sz="2000" b="1" dirty="0"/>
              <a:t>. </a:t>
            </a:r>
            <a:r>
              <a:rPr lang="en-US" sz="2000" b="1" dirty="0" err="1"/>
              <a:t>Saja</a:t>
            </a:r>
            <a:r>
              <a:rPr lang="en-US" sz="2000" b="1" dirty="0"/>
              <a:t> Kareem Jassim, </a:t>
            </a:r>
            <a:r>
              <a:rPr lang="en-US" sz="2000" b="1" dirty="0" err="1"/>
              <a:t>Msc</a:t>
            </a:r>
            <a:r>
              <a:rPr lang="en-US" sz="2000" b="1" dirty="0"/>
              <a:t>, Adult nursing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54A021">
                    <a:lumMod val="75000"/>
                  </a:srgbClr>
                </a:solidFill>
              </a:rPr>
              <a:t>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60" y="121006"/>
            <a:ext cx="1659432" cy="1128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6075" y="2906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IQ" sz="12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University of Basrah </a:t>
            </a:r>
          </a:p>
          <a:p>
            <a:r>
              <a:rPr lang="en-US" sz="12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College of Nursing </a:t>
            </a:r>
          </a:p>
          <a:p>
            <a:r>
              <a:rPr lang="en-US" sz="12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Fundamentals of Nursing Department </a:t>
            </a:r>
          </a:p>
          <a:p>
            <a:r>
              <a:rPr lang="en-US" sz="12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Second stage </a:t>
            </a:r>
            <a:r>
              <a:rPr lang="en-US" sz="1200" b="1" dirty="0">
                <a:solidFill>
                  <a:prstClr val="black"/>
                </a:solidFill>
              </a:rPr>
              <a:t>Adult Nursing (1)</a:t>
            </a:r>
            <a:endParaRPr lang="ar-IQ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135F-32A6-4780-B209-A1C21967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6609"/>
            <a:ext cx="12009120" cy="65977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6- Syncope: </a:t>
            </a:r>
            <a:r>
              <a:rPr lang="en-US" dirty="0"/>
              <a:t>Brief loss of consciousness.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Causes of syncope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1- Cardiovascular cause (pulmonary embolism).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2- Neutrally mediated.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3- Orthostatic hypotension.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7- Claudication: </a:t>
            </a:r>
            <a:r>
              <a:rPr lang="en-US" dirty="0">
                <a:solidFill>
                  <a:schemeClr val="tx1"/>
                </a:solidFill>
              </a:rPr>
              <a:t>Impairment in walking or pain (discomfort) in the legs that occur during walking due to decrease blood flow to the legs and is relieved by rest.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17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18CA-A6F0-405B-983A-2148A596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0"/>
            <a:ext cx="11732456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Types of Claudication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Intermittent Vesicular Claudication. Cramping pain, especially in the calf muscle.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Spinal or Neurologic Claudication.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Jaw Claudication.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Causes of Intermittent Claudication: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Cardiovascular cause (acute arterial occlusion).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Hypertension.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Hyperlipidemia.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4- Diabetes Mellitus.</a:t>
            </a:r>
          </a:p>
        </p:txBody>
      </p:sp>
    </p:spTree>
    <p:extLst>
      <p:ext uri="{BB962C8B-B14F-4D97-AF65-F5344CB8AC3E}">
        <p14:creationId xmlns:p14="http://schemas.microsoft.com/office/powerpoint/2010/main" val="259912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604"/>
            <a:ext cx="10515600" cy="52981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0" dirty="0">
                <a:solidFill>
                  <a:srgbClr val="333132"/>
                </a:solidFill>
                <a:effectLst/>
                <a:latin typeface="Source Sans Pro"/>
              </a:rPr>
              <a:t> </a:t>
            </a:r>
            <a:endParaRPr lang="en-US" sz="2400" b="0" i="0" dirty="0">
              <a:effectLst/>
              <a:latin typeface="Source Sans Pro"/>
            </a:endParaRPr>
          </a:p>
          <a:p>
            <a:pPr algn="l" rtl="0"/>
            <a:r>
              <a:rPr lang="en-US" sz="2400" b="0" i="0" dirty="0">
                <a:effectLst/>
                <a:latin typeface="Source Sans Pro"/>
              </a:rPr>
              <a:t>During exercise, when your muscles need more blood, intermittent claudication can cause problems including: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dirty="0">
                <a:effectLst/>
                <a:latin typeface="Source Sans Pro"/>
              </a:rPr>
              <a:t>Cramping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dirty="0">
                <a:effectLst/>
                <a:latin typeface="Source Sans Pro"/>
              </a:rPr>
              <a:t>Numbness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dirty="0">
                <a:effectLst/>
                <a:latin typeface="Source Sans Pro"/>
              </a:rPr>
              <a:t>Pain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dirty="0">
                <a:effectLst/>
                <a:latin typeface="Source Sans Pro"/>
              </a:rPr>
              <a:t>Tingling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dirty="0">
                <a:effectLst/>
                <a:latin typeface="Source Sans Pro"/>
              </a:rPr>
              <a:t>Weakness</a:t>
            </a:r>
          </a:p>
          <a:p>
            <a:pPr algn="l" rtl="0"/>
            <a:r>
              <a:rPr lang="en-US" sz="2400" b="0" i="0" dirty="0">
                <a:solidFill>
                  <a:srgbClr val="FF0000"/>
                </a:solidFill>
                <a:effectLst/>
                <a:latin typeface="Source Sans Pro"/>
              </a:rPr>
              <a:t>You usually feel these symptoms in your legs, from your feet up to your buttocks. It gets better or goes away when you stop moving.</a:t>
            </a:r>
          </a:p>
          <a:p>
            <a:pPr algn="l" rtl="0"/>
            <a:endParaRPr lang="en-US" sz="2400" b="0" i="0" dirty="0">
              <a:solidFill>
                <a:srgbClr val="444444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2689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399596"/>
            <a:ext cx="10885714" cy="4351338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Common Questions asked to patient about claudication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did the pain start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increasing and decreasing factors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Distance that the patient can walk before pain start.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748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480457"/>
            <a:ext cx="10515600" cy="465092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500" b="1" dirty="0"/>
              <a:t>Is swelling of soft tissue due to increased interstitial fluid</a:t>
            </a:r>
            <a:r>
              <a:rPr lang="en-US" sz="3500" dirty="0"/>
              <a:t>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Causes of edema: </a:t>
            </a:r>
          </a:p>
          <a:p>
            <a:pPr marL="0" indent="0" algn="l" rtl="0">
              <a:buNone/>
            </a:pPr>
            <a:r>
              <a:rPr lang="en-US" sz="3000" b="1" dirty="0">
                <a:solidFill>
                  <a:srgbClr val="0070C0"/>
                </a:solidFill>
              </a:rPr>
              <a:t>1- Cardiovascular causes</a:t>
            </a:r>
          </a:p>
          <a:p>
            <a:pPr algn="l" rtl="0">
              <a:buFontTx/>
              <a:buChar char="-"/>
            </a:pPr>
            <a:r>
              <a:rPr lang="en-US" dirty="0"/>
              <a:t>Heart failure</a:t>
            </a:r>
          </a:p>
          <a:p>
            <a:pPr algn="l" rtl="0">
              <a:buFontTx/>
              <a:buChar char="-"/>
            </a:pPr>
            <a:r>
              <a:rPr lang="en-US" dirty="0"/>
              <a:t>Venous stasis</a:t>
            </a:r>
          </a:p>
          <a:p>
            <a:pPr algn="l" rtl="0">
              <a:buFontTx/>
              <a:buChar char="-"/>
            </a:pPr>
            <a:r>
              <a:rPr lang="en-US" dirty="0"/>
              <a:t>Constrictive pericarditis</a:t>
            </a:r>
          </a:p>
          <a:p>
            <a:pPr marL="0" indent="0" algn="l" rtl="0">
              <a:buNone/>
            </a:pPr>
            <a:r>
              <a:rPr lang="en-US" sz="3500" b="1" dirty="0">
                <a:solidFill>
                  <a:srgbClr val="0070C0"/>
                </a:solidFill>
              </a:rPr>
              <a:t>2- Other causes</a:t>
            </a:r>
          </a:p>
          <a:p>
            <a:pPr algn="l" rtl="0">
              <a:buFontTx/>
              <a:buChar char="-"/>
            </a:pPr>
            <a:r>
              <a:rPr lang="en-US" dirty="0" err="1"/>
              <a:t>Nephrotic</a:t>
            </a:r>
            <a:r>
              <a:rPr lang="en-US" dirty="0"/>
              <a:t> syndrome</a:t>
            </a:r>
          </a:p>
          <a:p>
            <a:pPr algn="l" rtl="0">
              <a:buFontTx/>
              <a:buChar char="-"/>
            </a:pPr>
            <a:r>
              <a:rPr lang="en-US" dirty="0"/>
              <a:t>Liver disease</a:t>
            </a:r>
          </a:p>
          <a:p>
            <a:pPr algn="l" rtl="0">
              <a:buFontTx/>
              <a:buChar char="-"/>
            </a:pPr>
            <a:r>
              <a:rPr lang="en-US" dirty="0"/>
              <a:t>Drugs (Steroid)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374" y="533119"/>
            <a:ext cx="5503741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8- Edema: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9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480457"/>
            <a:ext cx="10515600" cy="465092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Etiology of Edema</a:t>
            </a:r>
          </a:p>
          <a:p>
            <a:pPr marL="0" indent="0" algn="l" rtl="0">
              <a:buNone/>
            </a:pPr>
            <a:r>
              <a:rPr lang="en-US" b="1" dirty="0"/>
              <a:t>1- Generalized edema</a:t>
            </a:r>
            <a:r>
              <a:rPr lang="en-US" dirty="0"/>
              <a:t> is most commonly caused by</a:t>
            </a:r>
          </a:p>
          <a:p>
            <a:pPr algn="l" rtl="0"/>
            <a:r>
              <a:rPr lang="en-US" u="sng" dirty="0">
                <a:hlinkClick r:id="rId3" tooltip="Heart Failure (HF)"/>
              </a:rPr>
              <a:t>Heart failure</a:t>
            </a:r>
            <a:endParaRPr lang="en-US" dirty="0"/>
          </a:p>
          <a:p>
            <a:pPr algn="l" rtl="0"/>
            <a:r>
              <a:rPr lang="en-US" u="sng" dirty="0">
                <a:hlinkClick r:id="rId4" tooltip="Cirrhosis"/>
              </a:rPr>
              <a:t>Liver failure</a:t>
            </a:r>
            <a:endParaRPr lang="en-US" dirty="0"/>
          </a:p>
          <a:p>
            <a:pPr algn="l" rtl="0"/>
            <a:r>
              <a:rPr lang="en-US" u="sng" dirty="0">
                <a:hlinkClick r:id="rId5" tooltip="Chronic Kidney Disease"/>
              </a:rPr>
              <a:t>Kidney disorders</a:t>
            </a:r>
            <a:r>
              <a:rPr lang="en-US" dirty="0"/>
              <a:t> (especially </a:t>
            </a:r>
            <a:r>
              <a:rPr lang="en-US" dirty="0" err="1"/>
              <a:t>nephrotic</a:t>
            </a:r>
            <a:r>
              <a:rPr lang="en-US" dirty="0"/>
              <a:t> syndrome)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2- Localized edema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is most commonly caused by</a:t>
            </a:r>
          </a:p>
          <a:p>
            <a:pPr algn="l" rtl="0"/>
            <a:r>
              <a:rPr lang="en-US" u="sng" dirty="0">
                <a:solidFill>
                  <a:srgbClr val="B12E32"/>
                </a:solidFill>
                <a:latin typeface="Open Sans"/>
                <a:hlinkClick r:id="rId6" tooltip="Deep Venous Thrombosis (DVT)"/>
              </a:rPr>
              <a:t>DVT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or another venous disorder or venous obstruction (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eg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, by tumor)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Open Sans"/>
              </a:rPr>
              <a:t>Infection</a:t>
            </a:r>
          </a:p>
          <a:p>
            <a:pPr algn="l" rtl="0"/>
            <a:r>
              <a:rPr lang="en-US" u="sng" dirty="0">
                <a:solidFill>
                  <a:srgbClr val="B12E32"/>
                </a:solidFill>
                <a:latin typeface="Open Sans"/>
                <a:hlinkClick r:id="rId7" tooltip="Lymphedema"/>
              </a:rPr>
              <a:t>Lymphatic obstruction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 rtl="0"/>
            <a:r>
              <a:rPr lang="en-US" u="sng" dirty="0">
                <a:solidFill>
                  <a:srgbClr val="B12E32"/>
                </a:solidFill>
                <a:latin typeface="Open Sans"/>
                <a:hlinkClick r:id="rId8" tooltip="Chronic Venous Insufficiency and Postphlebitic Syndrome"/>
              </a:rPr>
              <a:t>Chronic venous insufficiency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may involve one or both legs.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2374" y="533119"/>
            <a:ext cx="5503741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8- Edema:</a:t>
            </a: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9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3098"/>
            <a:ext cx="9731829" cy="61458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Question about  Edema</a:t>
            </a:r>
            <a:br>
              <a:rPr lang="en-US" b="1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183368"/>
            <a:ext cx="10591800" cy="530451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000" b="1" dirty="0">
                <a:cs typeface="+mj-cs"/>
              </a:rPr>
              <a:t>History of present illness</a:t>
            </a:r>
            <a:r>
              <a:rPr lang="en-US" sz="3000" dirty="0">
                <a:cs typeface="+mj-cs"/>
              </a:rPr>
              <a:t> should include: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1-  location and duration.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2- presence and degree of pain or discomfort. 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3- Female patients should be asked :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whether they are pregnant? and whether edema seems related to menstrual periods. 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4- Having patients with chronic edema keep a log of weight gain or loss is valuable.</a:t>
            </a:r>
          </a:p>
          <a:p>
            <a:pPr marL="0" indent="0" algn="l" rtl="0">
              <a:buNone/>
            </a:pPr>
            <a:r>
              <a:rPr lang="en-US" sz="3500" dirty="0">
                <a:latin typeface="Aparajita" panose="020B0604020202020204" pitchFamily="34" charset="0"/>
                <a:cs typeface="Aparajita" panose="020B0604020202020204" pitchFamily="34" charset="0"/>
              </a:rPr>
              <a:t>5- D</a:t>
            </a:r>
            <a:r>
              <a:rPr lang="en-US" sz="35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isorders known to cause edema, including heart, liver, and kidney disorders and cancer (including any related surgery or radiation therapy).</a:t>
            </a:r>
          </a:p>
          <a:p>
            <a:pPr marL="0" indent="0" algn="l" rtl="0">
              <a:buNone/>
            </a:pPr>
            <a:r>
              <a:rPr lang="en-US" sz="3500" dirty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6- Drug history should include specific questions about drugs known to cause edema. Patients are asked about the amount of sodium used in cooking and at the table.</a:t>
            </a:r>
            <a:endParaRPr lang="en-US" sz="35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l" rtl="0">
              <a:buNone/>
            </a:pP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7252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2" y="383245"/>
            <a:ext cx="9405257" cy="6240434"/>
          </a:xfrm>
        </p:spPr>
      </p:pic>
    </p:spTree>
    <p:extLst>
      <p:ext uri="{BB962C8B-B14F-4D97-AF65-F5344CB8AC3E}">
        <p14:creationId xmlns:p14="http://schemas.microsoft.com/office/powerpoint/2010/main" val="194710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550229"/>
            <a:ext cx="9916885" cy="5394436"/>
          </a:xfrm>
        </p:spPr>
      </p:pic>
    </p:spTree>
    <p:extLst>
      <p:ext uri="{BB962C8B-B14F-4D97-AF65-F5344CB8AC3E}">
        <p14:creationId xmlns:p14="http://schemas.microsoft.com/office/powerpoint/2010/main" val="3814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Broadway" panose="04040905080B020205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NURSING DIAGNOSIS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Fluid Volume Deficit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Related Factors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Inadequate fluid intake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Active fluid loss (diuresis, abnormal drainage or bleeding, diarrhea)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3- Fluid shifts (edema or effusions)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Manifested by: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1-Decreased urine output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2-Output greater than intake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3-Decreased venous filling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4-Hypotension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5-Decreased skin turgor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092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59" y="126035"/>
            <a:ext cx="10619557" cy="1320800"/>
          </a:xfrm>
        </p:spPr>
        <p:txBody>
          <a:bodyPr/>
          <a:lstStyle/>
          <a:p>
            <a:pPr algn="ctr"/>
            <a:r>
              <a:rPr lang="en-US" sz="5400" dirty="0"/>
              <a:t>QUIZ/ </a:t>
            </a:r>
            <a:r>
              <a:rPr lang="en-US" b="1" dirty="0">
                <a:solidFill>
                  <a:srgbClr val="FF0000"/>
                </a:solidFill>
              </a:rPr>
              <a:t>Case study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6" y="1446835"/>
            <a:ext cx="11296892" cy="4027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68 years old age male, obese. admitted to CCU with severe sharp chest pain, vomiting, and diaphoresis. The pain is so sharp no longer than 5 hours. Not response to the sublingual GTN.</a:t>
            </a:r>
          </a:p>
          <a:p>
            <a:pPr algn="l" rtl="0"/>
            <a:endParaRPr lang="en-US" sz="3600" dirty="0"/>
          </a:p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1- How can you write Chief compliant?</a:t>
            </a:r>
          </a:p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2- What is other question you should asked to the patient to expect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365462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Actions/Interventions/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br>
              <a: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independent                  (c) collaborative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 and document vital signs.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Assess skin turgor and mucous membranes for signs of dehydration.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Assess color and amount of urine. Concentrated urine denotes fluid deficit.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Document baseline mental status and record during each nursing shift.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During treatment, monitor closely for signs of circulatory overload (headache, flushed skin, tachycardia, venous distention, elevated central venous pressure [CVP], shortness of breath, increased BP, tachypnea, cough)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383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Therapeutic Interventions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Encourage patient to drink prescribed fluid amounts.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Assist patient if unable to feed self and encourage caregiver to assist with feedings as appropriate.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daily activities   for more severe hypovolemia: 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Obtain and maintain a large-bore intravenous (IV) catheter.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Parenteral fluid replacement is indicated to prevent shock</a:t>
            </a:r>
            <a:endParaRPr lang="ar-IQ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96848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2" y="639082"/>
            <a:ext cx="10515600" cy="5065032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Fluid Volume Excess 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4F81B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Related Factors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1-Excessive fluid intake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2-Excessive sodium intake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3-Steroid therapy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Manifested by: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1-Weight gain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2-Edema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3-Abnormal breath sounds: crackles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4-Change in respiratory pattern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03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>
            <a:normAutofit fontScale="85000" lnSpcReduction="20000"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Therapeutic Interventions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/>
            <a:r>
              <a:rPr lang="en-US" b="1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Actions/Interventions/Rationale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Institute/instruct patient regarding fluid restrictions as appropriate.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Restrict sodium intake as prescribed.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Administer or instruct patient to take diuretics as prescribed.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Instruct patient to avoid medications that may cause fluid retention,   certain vasodilators, and steroids.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elevate edematous extremities.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Reduce constriction of vessels (use appropriate garments, avoid crossing of legs or ankles). To prevent venous pooling.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Instruct in need for ant embolic stockings or bandages as ordered.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baseline="3000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##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promote venous return and to minimize fluid accumulation in the extremities.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Apply heparin lock on IV line.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aseline="3000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##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maintain patency but to decrease fluid delivered to patient in a 24-hour period.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Administer IV fluids through infusion pump. 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Provide adequate activity or position changes as able.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baseline="30000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##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prevent fluid accumulation in dependent areas.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1773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2771"/>
            <a:ext cx="10515600" cy="5774192"/>
          </a:xfrm>
        </p:spPr>
        <p:txBody>
          <a:bodyPr>
            <a:norm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Actions/Interventions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Assess or instruct patient to monitor weight daily and consistently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 and document vital signs.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 for distended neck veins and ascites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Assess for crackles in lungs, changes in respiratory pattern, shortness of breath, and orthopnea.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Assess for presence of edema by palpating over, ankles, feet, and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(c)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monitor hemodynamic status including CVP, PAP if available.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direct measurement serves as optimal guide for therapy.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3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272143"/>
            <a:ext cx="10668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91" y="-14031"/>
            <a:ext cx="9125266" cy="68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60C7-439F-4F0F-87F4-9E030D89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0"/>
            <a:ext cx="1177465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Cardiovascular System Assessment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1- Chest Pain.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Causes of Chest Pain: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1- Respiratory </a:t>
            </a:r>
            <a:r>
              <a:rPr lang="en-US" dirty="0"/>
              <a:t>(pneumonia, tuberculosis, pleurisy).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2- Cardiac </a:t>
            </a:r>
            <a:r>
              <a:rPr lang="en-US" dirty="0"/>
              <a:t>(angina, myocardial infarction).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3- Gastrointestinal </a:t>
            </a:r>
            <a:r>
              <a:rPr lang="en-US" dirty="0"/>
              <a:t>(esophagitis).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4- Musculoskeletal </a:t>
            </a:r>
            <a:r>
              <a:rPr lang="en-US" dirty="0"/>
              <a:t>(Trauma, rib fracture).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5- Anxiety.</a:t>
            </a:r>
          </a:p>
          <a:p>
            <a:pPr marL="0" indent="0">
              <a:buNone/>
            </a:pPr>
            <a:r>
              <a:rPr lang="en-US" dirty="0"/>
              <a:t>Chest pain related to CVS is caused by: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1- Angina.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2- Myocardial Infarction.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3- Pulmonary embolism.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4- Pericarditis.</a:t>
            </a:r>
          </a:p>
        </p:txBody>
      </p:sp>
    </p:spTree>
    <p:extLst>
      <p:ext uri="{BB962C8B-B14F-4D97-AF65-F5344CB8AC3E}">
        <p14:creationId xmlns:p14="http://schemas.microsoft.com/office/powerpoint/2010/main" val="263141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F13EDC-3AAF-4CCF-8041-3BA5120D2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18846"/>
              </p:ext>
            </p:extLst>
          </p:nvPr>
        </p:nvGraphicFramePr>
        <p:xfrm>
          <a:off x="0" y="0"/>
          <a:ext cx="121920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129">
                  <a:extLst>
                    <a:ext uri="{9D8B030D-6E8A-4147-A177-3AD203B41FA5}">
                      <a16:colId xmlns:a16="http://schemas.microsoft.com/office/drawing/2014/main" val="3450491885"/>
                    </a:ext>
                  </a:extLst>
                </a:gridCol>
                <a:gridCol w="4282633">
                  <a:extLst>
                    <a:ext uri="{9D8B030D-6E8A-4147-A177-3AD203B41FA5}">
                      <a16:colId xmlns:a16="http://schemas.microsoft.com/office/drawing/2014/main" val="1464854832"/>
                    </a:ext>
                  </a:extLst>
                </a:gridCol>
                <a:gridCol w="4402238">
                  <a:extLst>
                    <a:ext uri="{9D8B030D-6E8A-4147-A177-3AD203B41FA5}">
                      <a16:colId xmlns:a16="http://schemas.microsoft.com/office/drawing/2014/main" val="37748196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Angina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Myocardial Infarction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9329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1- 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Substernal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Across chest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506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2- Onset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Gradual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Sudden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99356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3- Radiation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Not radiated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Radiated to the shoulder, neck, jaw, and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613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4- 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5-15 minute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15 minute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35119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5- Character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Aching, burning, squeezing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Tightness,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9379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6- Aggravating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Heavy meals, stress, cold weather,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At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757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7- Relieving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Angesid (GTN), 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Opioid analgesic (morphine)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644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8- Associated Symptoms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 vomiting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Diaphoresis, nausea, vomiting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77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A3E3-1766-41FF-A95C-F9DD7FF8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0"/>
            <a:ext cx="11915336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2- Dyspnea: </a:t>
            </a:r>
            <a:r>
              <a:rPr lang="en-US" dirty="0"/>
              <a:t>breathlessness, shortness of breath (SOB), and difficulty breathing.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Causes of dyspnea related to CVS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1- Acute coronary syndrome.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2- Valvular heart disease.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3- Orthopnea:</a:t>
            </a:r>
            <a:r>
              <a:rPr lang="en-US" dirty="0"/>
              <a:t> Shortness of breath that occurs during lying flat position caused by: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1- Heart Failure.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2- Left ventricular hypertrophy.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4- Paroxysmal Nocturnal Dyspnea: </a:t>
            </a:r>
            <a:r>
              <a:rPr lang="en-US" dirty="0"/>
              <a:t>Shortness of breath that occurs at night. That cause wakes up the patient. The most common cause is heart failure. Relieved by </a:t>
            </a:r>
            <a:r>
              <a:rPr lang="en-US" b="1" dirty="0">
                <a:solidFill>
                  <a:srgbClr val="FF0000"/>
                </a:solidFill>
              </a:rPr>
              <a:t>upright position.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07" y="751574"/>
            <a:ext cx="1996613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1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A3B1-14DC-4631-8909-4453FAE2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0"/>
            <a:ext cx="11873131" cy="68228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Common questions asked to patients with SOB: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1- Position (upright, standing, sitting).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2- Onset.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3- Duration.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4- Occur at rest or exertion.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5- Severity (by asking about the distance that the patient can be walking).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6- Any increase and decrease factors.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7- Associated symptoms.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8- Number of pillows(patient with orthopnea).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9- Timing (at night, day).</a:t>
            </a:r>
          </a:p>
        </p:txBody>
      </p:sp>
    </p:spTree>
    <p:extLst>
      <p:ext uri="{BB962C8B-B14F-4D97-AF65-F5344CB8AC3E}">
        <p14:creationId xmlns:p14="http://schemas.microsoft.com/office/powerpoint/2010/main" val="97634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59AE-6F6E-435A-AFD7-ED583C1E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12542"/>
            <a:ext cx="11830928" cy="6639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5- Palpitation: </a:t>
            </a:r>
            <a:r>
              <a:rPr lang="en-US" dirty="0"/>
              <a:t>Awareness of heartbeats.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Causes of palpitation: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1- Cardiac causes </a:t>
            </a:r>
            <a:r>
              <a:rPr lang="en-US" dirty="0"/>
              <a:t>(arrhythmia, hypertension, and mitral stenosis).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2- Non-cardiac causes include: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A- Asthma and emphysema.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B- Blood loss.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C- Anxiety and stress.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D- Drugs </a:t>
            </a:r>
            <a:r>
              <a:rPr lang="en-US" dirty="0"/>
              <a:t>(digoxin, antidepressant), caffeine, tobacco.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5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37E9-F9BD-4684-BE74-24FA9C9E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744"/>
            <a:ext cx="12191999" cy="6527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Common questions asked to patients with palpitation: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1- Onset: </a:t>
            </a:r>
            <a:r>
              <a:rPr lang="en-US" dirty="0"/>
              <a:t>when they started </a:t>
            </a:r>
            <a:r>
              <a:rPr lang="en-US" b="1" dirty="0">
                <a:solidFill>
                  <a:srgbClr val="002060"/>
                </a:solidFill>
              </a:rPr>
              <a:t>(rest, exercise)</a:t>
            </a:r>
            <a:r>
              <a:rPr lang="en-US" dirty="0"/>
              <a:t>, sudden or gradual, previous episodes.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2- Timing: </a:t>
            </a:r>
            <a:r>
              <a:rPr lang="en-US" dirty="0"/>
              <a:t>continuous/intermittent, frequency and duration (seconds/hours), time of day (the night when quiet).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3- Character: </a:t>
            </a:r>
            <a:r>
              <a:rPr lang="en-US" dirty="0"/>
              <a:t>fast/slow.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4- Associated symptoms:</a:t>
            </a:r>
            <a:r>
              <a:rPr lang="en-US" dirty="0"/>
              <a:t> chest pain, faintness, syncope/loss of consciousness, and breathlessness.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9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1563</Words>
  <Application>Microsoft Office PowerPoint</Application>
  <PresentationFormat>Widescreen</PresentationFormat>
  <Paragraphs>165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Aparajita</vt:lpstr>
      <vt:lpstr>Arial</vt:lpstr>
      <vt:lpstr>Baskerville Old Face</vt:lpstr>
      <vt:lpstr>Berlin Sans FB Demi</vt:lpstr>
      <vt:lpstr>Broadway</vt:lpstr>
      <vt:lpstr>Calibri</vt:lpstr>
      <vt:lpstr>Calibri Light</vt:lpstr>
      <vt:lpstr>Open Sans</vt:lpstr>
      <vt:lpstr>Source Sans Pro</vt:lpstr>
      <vt:lpstr>Times New Roman</vt:lpstr>
      <vt:lpstr>Trebuchet MS</vt:lpstr>
      <vt:lpstr>Wingdings 3</vt:lpstr>
      <vt:lpstr>Office Theme</vt:lpstr>
      <vt:lpstr>Facet</vt:lpstr>
      <vt:lpstr>1_Office Theme</vt:lpstr>
      <vt:lpstr>4_Office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QUIZ/ Case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 about  Edema </vt:lpstr>
      <vt:lpstr>PowerPoint Presentation</vt:lpstr>
      <vt:lpstr>PowerPoint Presentation</vt:lpstr>
      <vt:lpstr>NURSING DIAGNOSIS </vt:lpstr>
      <vt:lpstr>Actions/Interventions/ </vt:lpstr>
      <vt:lpstr>Therapeutic Interventions</vt:lpstr>
      <vt:lpstr>PowerPoint Presentation</vt:lpstr>
      <vt:lpstr>PowerPoint Presentation</vt:lpstr>
      <vt:lpstr>PowerPoint Presentation</vt:lpstr>
      <vt:lpstr>PowerPoint Presentation</vt:lpstr>
    </vt:vector>
  </TitlesOfParts>
  <Company>DR.Ahmed Saker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(CVS)</dc:title>
  <dc:creator>dell</dc:creator>
  <cp:lastModifiedBy>dell</cp:lastModifiedBy>
  <cp:revision>20</cp:revision>
  <dcterms:created xsi:type="dcterms:W3CDTF">2022-10-01T15:53:58Z</dcterms:created>
  <dcterms:modified xsi:type="dcterms:W3CDTF">2022-10-25T22:05:28Z</dcterms:modified>
</cp:coreProperties>
</file>